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1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2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3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531" r:id="rId2"/>
    <p:sldId id="305" r:id="rId3"/>
    <p:sldId id="528" r:id="rId4"/>
    <p:sldId id="448" r:id="rId5"/>
    <p:sldId id="384" r:id="rId6"/>
    <p:sldId id="488" r:id="rId7"/>
    <p:sldId id="489" r:id="rId8"/>
    <p:sldId id="490" r:id="rId9"/>
    <p:sldId id="491" r:id="rId10"/>
    <p:sldId id="530" r:id="rId11"/>
    <p:sldId id="492" r:id="rId12"/>
    <p:sldId id="493" r:id="rId13"/>
    <p:sldId id="494" r:id="rId14"/>
    <p:sldId id="495" r:id="rId15"/>
    <p:sldId id="497" r:id="rId16"/>
    <p:sldId id="496" r:id="rId17"/>
    <p:sldId id="498" r:id="rId18"/>
    <p:sldId id="499" r:id="rId19"/>
    <p:sldId id="500" r:id="rId20"/>
    <p:sldId id="501" r:id="rId21"/>
    <p:sldId id="502" r:id="rId22"/>
    <p:sldId id="503" r:id="rId23"/>
    <p:sldId id="510" r:id="rId24"/>
    <p:sldId id="505" r:id="rId25"/>
    <p:sldId id="515" r:id="rId26"/>
    <p:sldId id="516" r:id="rId27"/>
    <p:sldId id="519" r:id="rId28"/>
    <p:sldId id="517" r:id="rId29"/>
    <p:sldId id="523" r:id="rId30"/>
    <p:sldId id="520" r:id="rId31"/>
    <p:sldId id="524" r:id="rId32"/>
    <p:sldId id="525" r:id="rId33"/>
    <p:sldId id="526" r:id="rId34"/>
    <p:sldId id="527" r:id="rId35"/>
    <p:sldId id="529" r:id="rId36"/>
    <p:sldId id="535" r:id="rId37"/>
    <p:sldId id="383" r:id="rId38"/>
    <p:sldId id="485" r:id="rId39"/>
    <p:sldId id="486" r:id="rId40"/>
    <p:sldId id="536" r:id="rId41"/>
  </p:sldIdLst>
  <p:sldSz cx="12192000" cy="6858000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4" autoAdjust="0"/>
  </p:normalViewPr>
  <p:slideViewPr>
    <p:cSldViewPr snapToGrid="0">
      <p:cViewPr varScale="1">
        <p:scale>
          <a:sx n="82" d="100"/>
          <a:sy n="82" d="100"/>
        </p:scale>
        <p:origin x="-828" y="-84"/>
      </p:cViewPr>
      <p:guideLst>
        <p:guide orient="horz" pos="2175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9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heme" Target="../theme/theme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1C43CCE-83D5-4EE1-BFC0-9A6F16729134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4CAAD20-E66D-48DE-AF71-66DCB59625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630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37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5" Type="http://schemas.openxmlformats.org/officeDocument/2006/relationships/slide" Target="../slides/slide38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5" Type="http://schemas.openxmlformats.org/officeDocument/2006/relationships/slide" Target="../slides/slide3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B0527F-19FE-4D96-A02F-8E7D8C0F10D1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2073E3-B9D8-4B63-AB0B-7AD017FE146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0D9CF0-B823-49BB-8A10-7F41E3E8F05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3D1EB-1A14-4CC9-BD4B-A45D4D8C402F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5BEB1-B3FD-410E-ABC5-37F7C2D99F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80630D-6F0D-4939-AFC1-36977B859E94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638B3C-64DD-464F-9B10-378F7F668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image" Target="../media/image12.png"/><Relationship Id="rId2" Type="http://schemas.openxmlformats.org/officeDocument/2006/relationships/video" Target="NULL" TargetMode="External"/><Relationship Id="rId1" Type="http://schemas.openxmlformats.org/officeDocument/2006/relationships/tags" Target="../tags/tag8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4.png"/><Relationship Id="rId4" Type="http://schemas.openxmlformats.org/officeDocument/2006/relationships/tags" Target="../tags/tag95.xm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99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2.xml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tags" Target="../tags/tag130.xml"/><Relationship Id="rId18" Type="http://schemas.openxmlformats.org/officeDocument/2006/relationships/tags" Target="../tags/tag135.xml"/><Relationship Id="rId26" Type="http://schemas.openxmlformats.org/officeDocument/2006/relationships/tags" Target="../tags/tag143.xml"/><Relationship Id="rId3" Type="http://schemas.openxmlformats.org/officeDocument/2006/relationships/tags" Target="../tags/tag120.xml"/><Relationship Id="rId21" Type="http://schemas.openxmlformats.org/officeDocument/2006/relationships/tags" Target="../tags/tag138.xml"/><Relationship Id="rId34" Type="http://schemas.openxmlformats.org/officeDocument/2006/relationships/tags" Target="../tags/tag151.xml"/><Relationship Id="rId7" Type="http://schemas.openxmlformats.org/officeDocument/2006/relationships/tags" Target="../tags/tag124.xml"/><Relationship Id="rId12" Type="http://schemas.openxmlformats.org/officeDocument/2006/relationships/tags" Target="../tags/tag129.xml"/><Relationship Id="rId17" Type="http://schemas.openxmlformats.org/officeDocument/2006/relationships/tags" Target="../tags/tag134.xml"/><Relationship Id="rId25" Type="http://schemas.openxmlformats.org/officeDocument/2006/relationships/tags" Target="../tags/tag142.xml"/><Relationship Id="rId33" Type="http://schemas.openxmlformats.org/officeDocument/2006/relationships/tags" Target="../tags/tag150.xml"/><Relationship Id="rId38" Type="http://schemas.openxmlformats.org/officeDocument/2006/relationships/slideLayout" Target="../slideLayouts/slideLayout1.xml"/><Relationship Id="rId2" Type="http://schemas.openxmlformats.org/officeDocument/2006/relationships/tags" Target="../tags/tag119.xml"/><Relationship Id="rId16" Type="http://schemas.openxmlformats.org/officeDocument/2006/relationships/tags" Target="../tags/tag133.xml"/><Relationship Id="rId20" Type="http://schemas.openxmlformats.org/officeDocument/2006/relationships/tags" Target="../tags/tag137.xml"/><Relationship Id="rId29" Type="http://schemas.openxmlformats.org/officeDocument/2006/relationships/tags" Target="../tags/tag146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tags" Target="../tags/tag128.xml"/><Relationship Id="rId24" Type="http://schemas.openxmlformats.org/officeDocument/2006/relationships/tags" Target="../tags/tag141.xml"/><Relationship Id="rId32" Type="http://schemas.openxmlformats.org/officeDocument/2006/relationships/tags" Target="../tags/tag149.xml"/><Relationship Id="rId37" Type="http://schemas.openxmlformats.org/officeDocument/2006/relationships/tags" Target="../tags/tag154.xml"/><Relationship Id="rId5" Type="http://schemas.openxmlformats.org/officeDocument/2006/relationships/tags" Target="../tags/tag122.xml"/><Relationship Id="rId15" Type="http://schemas.openxmlformats.org/officeDocument/2006/relationships/tags" Target="../tags/tag132.xml"/><Relationship Id="rId23" Type="http://schemas.openxmlformats.org/officeDocument/2006/relationships/tags" Target="../tags/tag140.xml"/><Relationship Id="rId28" Type="http://schemas.openxmlformats.org/officeDocument/2006/relationships/tags" Target="../tags/tag145.xml"/><Relationship Id="rId36" Type="http://schemas.openxmlformats.org/officeDocument/2006/relationships/tags" Target="../tags/tag153.xml"/><Relationship Id="rId10" Type="http://schemas.openxmlformats.org/officeDocument/2006/relationships/tags" Target="../tags/tag127.xml"/><Relationship Id="rId19" Type="http://schemas.openxmlformats.org/officeDocument/2006/relationships/tags" Target="../tags/tag136.xml"/><Relationship Id="rId31" Type="http://schemas.openxmlformats.org/officeDocument/2006/relationships/tags" Target="../tags/tag148.xml"/><Relationship Id="rId4" Type="http://schemas.openxmlformats.org/officeDocument/2006/relationships/tags" Target="../tags/tag121.xml"/><Relationship Id="rId9" Type="http://schemas.openxmlformats.org/officeDocument/2006/relationships/tags" Target="../tags/tag126.xml"/><Relationship Id="rId14" Type="http://schemas.openxmlformats.org/officeDocument/2006/relationships/tags" Target="../tags/tag131.xml"/><Relationship Id="rId22" Type="http://schemas.openxmlformats.org/officeDocument/2006/relationships/tags" Target="../tags/tag139.xml"/><Relationship Id="rId27" Type="http://schemas.openxmlformats.org/officeDocument/2006/relationships/tags" Target="../tags/tag144.xml"/><Relationship Id="rId30" Type="http://schemas.openxmlformats.org/officeDocument/2006/relationships/tags" Target="../tags/tag147.xml"/><Relationship Id="rId35" Type="http://schemas.openxmlformats.org/officeDocument/2006/relationships/tags" Target="../tags/tag15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6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7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8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9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image" Target="../media/image23.png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image" Target="../media/image22.png"/><Relationship Id="rId5" Type="http://schemas.openxmlformats.org/officeDocument/2006/relationships/tags" Target="../tags/tag196.xml"/><Relationship Id="rId10" Type="http://schemas.openxmlformats.org/officeDocument/2006/relationships/image" Target="../media/image21.png"/><Relationship Id="rId4" Type="http://schemas.openxmlformats.org/officeDocument/2006/relationships/tags" Target="../tags/tag195.xml"/><Relationship Id="rId9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7" Type="http://schemas.openxmlformats.org/officeDocument/2006/relationships/image" Target="../media/image18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4.xml"/><Relationship Id="rId4" Type="http://schemas.openxmlformats.org/officeDocument/2006/relationships/tags" Target="../tags/tag20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10" Type="http://schemas.openxmlformats.org/officeDocument/2006/relationships/image" Target="../media/image24.png"/><Relationship Id="rId4" Type="http://schemas.openxmlformats.org/officeDocument/2006/relationships/tags" Target="../tags/tag213.xml"/><Relationship Id="rId9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2.xml"/><Relationship Id="rId4" Type="http://schemas.openxmlformats.org/officeDocument/2006/relationships/tags" Target="../tags/tag2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7.xml"/><Relationship Id="rId4" Type="http://schemas.openxmlformats.org/officeDocument/2006/relationships/tags" Target="../tags/tag23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tags" Target="../tags/tag250.xml"/><Relationship Id="rId18" Type="http://schemas.openxmlformats.org/officeDocument/2006/relationships/tags" Target="../tags/tag255.xml"/><Relationship Id="rId3" Type="http://schemas.openxmlformats.org/officeDocument/2006/relationships/tags" Target="../tags/tag240.xml"/><Relationship Id="rId21" Type="http://schemas.openxmlformats.org/officeDocument/2006/relationships/tags" Target="../tags/tag258.xml"/><Relationship Id="rId7" Type="http://schemas.openxmlformats.org/officeDocument/2006/relationships/tags" Target="../tags/tag244.xml"/><Relationship Id="rId12" Type="http://schemas.openxmlformats.org/officeDocument/2006/relationships/tags" Target="../tags/tag249.xml"/><Relationship Id="rId17" Type="http://schemas.openxmlformats.org/officeDocument/2006/relationships/tags" Target="../tags/tag254.xml"/><Relationship Id="rId2" Type="http://schemas.openxmlformats.org/officeDocument/2006/relationships/tags" Target="../tags/tag239.xml"/><Relationship Id="rId16" Type="http://schemas.openxmlformats.org/officeDocument/2006/relationships/tags" Target="../tags/tag253.xml"/><Relationship Id="rId20" Type="http://schemas.openxmlformats.org/officeDocument/2006/relationships/tags" Target="../tags/tag257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tags" Target="../tags/tag248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242.xml"/><Relationship Id="rId15" Type="http://schemas.openxmlformats.org/officeDocument/2006/relationships/tags" Target="../tags/tag252.xml"/><Relationship Id="rId23" Type="http://schemas.openxmlformats.org/officeDocument/2006/relationships/tags" Target="../tags/tag260.xml"/><Relationship Id="rId10" Type="http://schemas.openxmlformats.org/officeDocument/2006/relationships/tags" Target="../tags/tag247.xml"/><Relationship Id="rId19" Type="http://schemas.openxmlformats.org/officeDocument/2006/relationships/tags" Target="../tags/tag256.xml"/><Relationship Id="rId4" Type="http://schemas.openxmlformats.org/officeDocument/2006/relationships/tags" Target="../tags/tag241.xml"/><Relationship Id="rId9" Type="http://schemas.openxmlformats.org/officeDocument/2006/relationships/tags" Target="../tags/tag246.xml"/><Relationship Id="rId14" Type="http://schemas.openxmlformats.org/officeDocument/2006/relationships/tags" Target="../tags/tag251.xml"/><Relationship Id="rId22" Type="http://schemas.openxmlformats.org/officeDocument/2006/relationships/tags" Target="../tags/tag25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7" Type="http://schemas.openxmlformats.org/officeDocument/2006/relationships/image" Target="../media/image25.png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5.xml"/><Relationship Id="rId4" Type="http://schemas.openxmlformats.org/officeDocument/2006/relationships/tags" Target="../tags/tag26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9" Type="http://schemas.openxmlformats.org/officeDocument/2006/relationships/notesSlide" Target="../notesSlides/notes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7" Type="http://schemas.openxmlformats.org/officeDocument/2006/relationships/image" Target="../media/image26.png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4.xml"/><Relationship Id="rId4" Type="http://schemas.openxmlformats.org/officeDocument/2006/relationships/tags" Target="../tags/tag29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image" Target="../media/image3.png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2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image" Target="../media/image5.png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image" Target="../media/image7.png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image" Target="../media/image11.png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image" Target="../media/image10.jpe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image" Target="../media/image9.png"/><Relationship Id="rId5" Type="http://schemas.openxmlformats.org/officeDocument/2006/relationships/tags" Target="../tags/tag61.xml"/><Relationship Id="rId10" Type="http://schemas.openxmlformats.org/officeDocument/2006/relationships/image" Target="../media/image8.jpeg"/><Relationship Id="rId4" Type="http://schemas.openxmlformats.org/officeDocument/2006/relationships/tags" Target="../tags/tag60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425700" y="2487613"/>
            <a:ext cx="7345363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+mn-ea"/>
                <a:ea typeface="+mn-ea"/>
              </a:rPr>
              <a:t>第</a:t>
            </a: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章 第</a:t>
            </a: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节</a:t>
            </a:r>
            <a:endParaRPr lang="en-US" altLang="zh-CN" sz="2400" b="1">
              <a:latin typeface="+mn-ea"/>
              <a:ea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2103438" y="3294063"/>
            <a:ext cx="7821612" cy="96361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光的直线传播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7410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1025" y="730250"/>
            <a:ext cx="11041063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下列物体是光源的是（          ）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A.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雪      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B.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宝石      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C.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烛焰      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D.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镜子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1025" y="2359025"/>
            <a:ext cx="1010602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解析：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能自身发光的物体叫做光源，洁白的雪、璀璨的宝石、明亮的镜子自身均不能发光；烛光是由烛焰自身发出的，所以烛焰是光源。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0" y="25400"/>
            <a:ext cx="1844675" cy="40322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  <a:r>
              <a:rPr lang="en-US" altLang="zh-CN" sz="2600" b="1">
                <a:solidFill>
                  <a:prstClr val="white"/>
                </a:solidFill>
                <a:sym typeface="+mn-ea"/>
              </a:rPr>
              <a:t>1</a:t>
            </a:r>
            <a:endParaRPr lang="zh-CN" altLang="en-US" sz="2600" b="1">
              <a:solidFill>
                <a:prstClr val="white"/>
              </a:solidFill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08463" y="857250"/>
            <a:ext cx="4032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165225"/>
            <a:ext cx="3198813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 光是怎样传播的</a:t>
            </a:r>
          </a:p>
        </p:txBody>
      </p:sp>
      <p:grpSp>
        <p:nvGrpSpPr>
          <p:cNvPr id="18435" name="组合 4"/>
          <p:cNvGrpSpPr/>
          <p:nvPr>
            <p:custDataLst>
              <p:tags r:id="rId3"/>
            </p:custDataLst>
          </p:nvPr>
        </p:nvGrpSpPr>
        <p:grpSpPr>
          <a:xfrm>
            <a:off x="312738" y="417513"/>
            <a:ext cx="4294187" cy="782637"/>
            <a:chOff x="256491" y="589271"/>
            <a:chExt cx="4293870" cy="783590"/>
          </a:xfrm>
        </p:grpSpPr>
        <p:sp>
          <p:nvSpPr>
            <p:cNvPr id="18438" name="文本框 6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56491" y="589271"/>
              <a:ext cx="4293870" cy="7835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光的直线传播</a:t>
              </a:r>
            </a:p>
          </p:txBody>
        </p: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1593067" y="824507"/>
              <a:ext cx="444467" cy="4625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</a:rPr>
                <a:t>2</a:t>
              </a:r>
            </a:p>
          </p:txBody>
        </p:sp>
      </p:grp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14325" y="1855788"/>
            <a:ext cx="11083925" cy="309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）实验观察：</a:t>
            </a:r>
            <a:r>
              <a:rPr lang="zh-CN" altLang="en-US" sz="260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光在空气、水、玻璃中的传播路径。提出问题：光是沿直线传播的吗</a:t>
            </a:r>
            <a:r>
              <a:rPr lang="en-US" altLang="zh-CN" sz="2600">
                <a:latin typeface="+mj-ea"/>
                <a:ea typeface="+mj-ea"/>
                <a:cs typeface="Times New Roman" pitchFamily="18" charset="0"/>
              </a:rPr>
              <a:t>?</a:t>
            </a:r>
            <a:endParaRPr lang="en-US" altLang="zh-CN" sz="2600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）实验器材：</a:t>
            </a:r>
            <a:r>
              <a:rPr lang="zh-CN" altLang="en-US" sz="260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激光笔、透明箱、水、牛奶、透明皂、不均匀蔗糖溶液等。</a:t>
            </a:r>
            <a:endParaRPr lang="en-US" altLang="zh-CN" sz="2600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3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）进行试验：</a:t>
            </a:r>
            <a:r>
              <a:rPr lang="zh-CN" altLang="en-US" sz="260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将一束激光分别射到空气中、滴入少许牛奶的均匀液体中、均匀透明皂中，观察激光的传播路径。</a:t>
            </a: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/>
          </p:nvPr>
        </p:nvPicPr>
        <p:blipFill>
          <a:blip r:embed="rId7"/>
          <a:stretch>
            <a:fillRect/>
          </a:stretch>
        </p:blipFill>
        <p:spPr bwMode="auto">
          <a:xfrm>
            <a:off x="735013" y="1036638"/>
            <a:ext cx="6102350" cy="45767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7161213" y="1962150"/>
            <a:ext cx="4518025" cy="19399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实验结论：光在空气、水、玻璃等透明物质中均是沿直线传播的。</a:t>
            </a: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425450"/>
            <a:ext cx="4973638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探究光沿直线传播的条件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2288" y="1162050"/>
            <a:ext cx="11007725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）提出问题：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光一定沿直线传播吗？光沿直线传播的条件是什么？</a:t>
            </a:r>
            <a:endParaRPr lang="en-US" altLang="zh-CN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）设计与进行实验：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 ①在桌上放一个大的透明水槽，配备四杯等量但浓度不同的糖的水溶液（每杯糖的水溶液中都添加少许牛奶，用来显示光路），将它们按浓度从大到小的顺序依次倒入水槽，水槽内就形成了从上到下浓度逐渐变大的不均匀糖的水溶液。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2763" y="739775"/>
            <a:ext cx="4908550" cy="189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②将一束激光从透明水槽侧面斜射入非均匀浓度的糖的水溶液中，观察激光的传播路径。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64250" y="739775"/>
            <a:ext cx="5218113" cy="189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③用玻璃棒搅拌糖的水溶液，使其浓度变得均匀，观察到激光在均匀糖的水溶液中各个方向的传播路径。</a:t>
            </a:r>
          </a:p>
        </p:txBody>
      </p:sp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 flipH="1">
            <a:off x="5780088" y="668338"/>
            <a:ext cx="23812" cy="5097462"/>
          </a:xfrm>
          <a:prstGeom prst="line">
            <a:avLst/>
          </a:prstGeom>
          <a:ln w="19050"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49960" y="2982595"/>
            <a:ext cx="3816985" cy="2078355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412230" y="2983230"/>
            <a:ext cx="3972560" cy="2077085"/>
          </a:xfrm>
          <a:prstGeom prst="roundRect">
            <a:avLst/>
          </a:prstGeom>
        </p:spPr>
      </p:pic>
      <p:sp>
        <p:nvSpPr>
          <p:cNvPr id="4" name="圆角矩形 3"/>
          <p:cNvSpPr/>
          <p:nvPr>
            <p:custDataLst>
              <p:tags r:id="rId7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/>
          </p:nvPr>
        </p:nvPicPr>
        <p:blipFill>
          <a:blip r:embed="rId8"/>
          <a:stretch>
            <a:fillRect/>
          </a:stretch>
        </p:blipFill>
        <p:spPr bwMode="auto">
          <a:xfrm>
            <a:off x="865188" y="877888"/>
            <a:ext cx="5289550" cy="39671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矩形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8350" y="5259388"/>
            <a:ext cx="9628188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）实验结论：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光在同种均匀介质中沿直线传播。</a:t>
            </a:r>
          </a:p>
        </p:txBody>
      </p:sp>
      <p:sp>
        <p:nvSpPr>
          <p:cNvPr id="3" name="圆角矩形 2"/>
          <p:cNvSpPr/>
          <p:nvPr>
            <p:custDataLst>
              <p:tags r:id="rId5"/>
            </p:custDataLst>
          </p:nvPr>
        </p:nvSpPr>
        <p:spPr>
          <a:xfrm>
            <a:off x="6397625" y="1401763"/>
            <a:ext cx="5143500" cy="312737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）分析论证：</a:t>
            </a: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光斜射入非均匀浓度的糖的水溶液中时，光的传播路径发生了弯曲，在均匀浓度的糖的水溶液中光的传播路径是直的。</a:t>
            </a: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0088" y="4235450"/>
            <a:ext cx="10433050" cy="1246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>
                <a:latin typeface="微软雅黑" pitchFamily="34" charset="-122"/>
                <a:ea typeface="微软雅黑" pitchFamily="34" charset="-122"/>
              </a:rPr>
              <a:t>光可以在真空中传播：</a:t>
            </a:r>
            <a:r>
              <a:rPr lang="zh-CN" altLang="en-US" sz="2500">
                <a:latin typeface="微软雅黑" pitchFamily="34" charset="-122"/>
                <a:ea typeface="微软雅黑" pitchFamily="34" charset="-122"/>
              </a:rPr>
              <a:t>太阳光能通过太空和大气层传播到地球表面，说明光可以在真空中传播。</a:t>
            </a:r>
          </a:p>
        </p:txBody>
      </p:sp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700088" y="847725"/>
            <a:ext cx="10433050" cy="3195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>
                <a:solidFill>
                  <a:schemeClr val="tx1"/>
                </a:solidFill>
              </a:rPr>
              <a:t>①为了清晰地观察光在不同介质中的传播路径，实验应在较暗的环境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>
                <a:solidFill>
                  <a:schemeClr val="tx1"/>
                </a:solidFill>
              </a:rPr>
              <a:t>中进行。</a:t>
            </a:r>
            <a:endParaRPr lang="en-US" altLang="zh-CN" sz="2500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>
                <a:solidFill>
                  <a:schemeClr val="tx1"/>
                </a:solidFill>
              </a:rPr>
              <a:t>②在糖的水溶液中滴入几滴牛奶是为了清晰地显示光的传播路径。</a:t>
            </a:r>
            <a:endParaRPr lang="en-US" altLang="zh-CN" sz="2500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>
                <a:solidFill>
                  <a:schemeClr val="tx1"/>
                </a:solidFill>
              </a:rPr>
              <a:t>③理解“光在同种均匀介质中沿直线传播”，应注意光沿直线传播时，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>
                <a:solidFill>
                  <a:srgbClr val="FF0000"/>
                </a:solidFill>
              </a:rPr>
              <a:t>“同种”和“均匀”这两个条件缺一不可，</a:t>
            </a:r>
            <a:r>
              <a:rPr lang="zh-CN" altLang="en-US" sz="2500">
                <a:solidFill>
                  <a:schemeClr val="tx1"/>
                </a:solidFill>
              </a:rPr>
              <a:t>必须同时满足。</a:t>
            </a:r>
            <a:endParaRPr lang="en-US" altLang="zh-CN" sz="2500">
              <a:solidFill>
                <a:schemeClr val="tx1"/>
              </a:solidFill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-9525" y="14288"/>
            <a:ext cx="1641475" cy="46355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特别提醒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90550" y="1160463"/>
            <a:ext cx="10707688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000000"/>
                </a:solidFill>
                <a:latin typeface="微软雅黑"/>
                <a:ea typeface="微软雅黑"/>
                <a:cs typeface="Helvetica"/>
                <a:sym typeface="Helvetica"/>
              </a:rPr>
              <a:t>为了表示光的传播情况，我们通常用一条</a:t>
            </a:r>
            <a:r>
              <a:rPr lang="zh-CN" altLang="en-US" sz="2600" kern="0">
                <a:solidFill>
                  <a:srgbClr val="FF0000"/>
                </a:solidFill>
                <a:latin typeface="微软雅黑"/>
                <a:ea typeface="微软雅黑"/>
                <a:cs typeface="Helvetica"/>
                <a:sym typeface="Helvetica"/>
              </a:rPr>
              <a:t>带有箭头</a:t>
            </a:r>
            <a:r>
              <a:rPr lang="zh-CN" altLang="en-US" sz="2600" kern="0">
                <a:solidFill>
                  <a:srgbClr val="000000"/>
                </a:solidFill>
                <a:latin typeface="微软雅黑"/>
                <a:ea typeface="微软雅黑"/>
                <a:cs typeface="Helvetica"/>
                <a:sym typeface="Helvetica"/>
              </a:rPr>
              <a:t>的</a:t>
            </a:r>
            <a:r>
              <a:rPr lang="zh-CN" altLang="en-US" sz="2600" kern="0">
                <a:solidFill>
                  <a:srgbClr val="FF0000"/>
                </a:solidFill>
                <a:latin typeface="微软雅黑"/>
                <a:ea typeface="微软雅黑"/>
                <a:cs typeface="Helvetica"/>
                <a:sym typeface="Helvetica"/>
              </a:rPr>
              <a:t>直线表示光传播的径迹和方向</a:t>
            </a:r>
            <a:r>
              <a:rPr lang="zh-CN" altLang="en-US" sz="2600" kern="0">
                <a:solidFill>
                  <a:srgbClr val="000000"/>
                </a:solidFill>
                <a:latin typeface="微软雅黑"/>
                <a:ea typeface="微软雅黑"/>
                <a:cs typeface="Helvetica"/>
                <a:sym typeface="Helvetica"/>
              </a:rPr>
              <a:t>。这样的直线叫做光线。</a:t>
            </a:r>
          </a:p>
        </p:txBody>
      </p:sp>
      <p:sp>
        <p:nvSpPr>
          <p:cNvPr id="11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06888" y="3105150"/>
            <a:ext cx="170338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buFont typeface="Arial"/>
              <a:buNone/>
            </a:pPr>
            <a:r>
              <a:rPr lang="zh-CN" altLang="en-US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Helvetica" pitchFamily="34" charset="0"/>
              </a:rPr>
              <a:t>传播路径</a:t>
            </a:r>
          </a:p>
        </p:txBody>
      </p:sp>
      <p:sp>
        <p:nvSpPr>
          <p:cNvPr id="12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10275" y="3105150"/>
            <a:ext cx="163353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buFont typeface="Arial"/>
              <a:buNone/>
            </a:pPr>
            <a:r>
              <a:rPr lang="zh-CN" altLang="en-US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Helvetica" pitchFamily="34" charset="0"/>
              </a:rPr>
              <a:t>传播方向</a:t>
            </a: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44500" y="3771900"/>
            <a:ext cx="10788650" cy="12922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000000"/>
                </a:solidFill>
                <a:latin typeface="微软雅黑"/>
                <a:ea typeface="微软雅黑"/>
                <a:cs typeface="Helvetica"/>
                <a:sym typeface="Helvetica"/>
              </a:rPr>
              <a:t>注意：</a:t>
            </a:r>
            <a:r>
              <a:rPr lang="zh-CN" altLang="en-US" sz="2600">
                <a:solidFill>
                  <a:srgbClr val="FF0000"/>
                </a:solidFill>
                <a:latin typeface="微软雅黑"/>
                <a:ea typeface="微软雅黑"/>
                <a:cs typeface="Helvetica"/>
                <a:sym typeface="Helvetica"/>
              </a:rPr>
              <a:t>光线实际并不存在</a:t>
            </a:r>
            <a:r>
              <a:rPr lang="zh-CN" altLang="en-US" sz="2600">
                <a:solidFill>
                  <a:srgbClr val="000000"/>
                </a:solidFill>
                <a:latin typeface="微软雅黑"/>
                <a:ea typeface="微软雅黑"/>
                <a:cs typeface="Helvetica"/>
                <a:sym typeface="Helvetica"/>
              </a:rPr>
              <a:t>，是人为建立的物理模型。实际存在的是光，而不是光线。</a:t>
            </a:r>
            <a:endParaRPr lang="zh-CN" altLang="en-US" sz="2600" kern="0">
              <a:solidFill>
                <a:srgbClr val="000000"/>
              </a:solidFill>
              <a:latin typeface="微软雅黑"/>
              <a:ea typeface="微软雅黑"/>
              <a:cs typeface="Helvetica"/>
              <a:sym typeface="Helvetica"/>
            </a:endParaRP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67225" y="2906713"/>
            <a:ext cx="2952750" cy="0"/>
            <a:chOff x="5582428" y="3293118"/>
            <a:chExt cx="2952750" cy="0"/>
          </a:xfrm>
        </p:grpSpPr>
        <p:sp>
          <p:nvSpPr>
            <p:cNvPr id="24585" name="直接连接符 9933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5582428" y="3293118"/>
              <a:ext cx="29527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" name="直接箭头连接符 2"/>
            <p:cNvCxnSpPr/>
            <p:nvPr>
              <p:custDataLst>
                <p:tags r:id="rId10"/>
              </p:custDataLst>
            </p:nvPr>
          </p:nvCxnSpPr>
          <p:spPr>
            <a:xfrm>
              <a:off x="6981016" y="3293118"/>
              <a:ext cx="18891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600075" y="628650"/>
            <a:ext cx="124936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ker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3. </a:t>
            </a:r>
            <a:r>
              <a:rPr lang="zh-CN" altLang="en-US" sz="2800" b="1" ker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光线</a:t>
            </a:r>
            <a:endParaRPr lang="zh-CN" altLang="en-US" sz="2800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>
            <p:custDataLst>
              <p:tags r:id="rId8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6354763" y="4324350"/>
            <a:ext cx="2709862" cy="60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点光源发出的光线</a:t>
            </a: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2638425" y="2855913"/>
            <a:ext cx="2141538" cy="1222375"/>
            <a:chOff x="2784" y="3216"/>
            <a:chExt cx="1440" cy="576"/>
          </a:xfrm>
        </p:grpSpPr>
        <p:grpSp>
          <p:nvGrpSpPr>
            <p:cNvPr id="25623" name="组合 99335"/>
            <p:cNvGrpSpPr/>
            <p:nvPr>
              <p:custDataLst>
                <p:tags r:id="rId23"/>
              </p:custDataLst>
            </p:nvPr>
          </p:nvGrpSpPr>
          <p:grpSpPr>
            <a:xfrm>
              <a:off x="2784" y="3216"/>
              <a:ext cx="1440" cy="0"/>
              <a:chOff x="2784" y="3216"/>
              <a:chExt cx="1440" cy="0"/>
            </a:xfrm>
          </p:grpSpPr>
          <p:sp>
            <p:nvSpPr>
              <p:cNvPr id="22" name="直接连接符 99336"/>
              <p:cNvSpPr>
                <a:spLocks noChangeShapeType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  <p:sp>
            <p:nvSpPr>
              <p:cNvPr id="23" name="直接连接符 99337"/>
              <p:cNvSpPr>
                <a:spLocks noChangeShapeType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3408" y="321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</p:grpSp>
        <p:grpSp>
          <p:nvGrpSpPr>
            <p:cNvPr id="25624" name="组合 99338"/>
            <p:cNvGrpSpPr/>
            <p:nvPr>
              <p:custDataLst>
                <p:tags r:id="rId24"/>
              </p:custDataLst>
            </p:nvPr>
          </p:nvGrpSpPr>
          <p:grpSpPr>
            <a:xfrm>
              <a:off x="2784" y="3360"/>
              <a:ext cx="1440" cy="0"/>
              <a:chOff x="2784" y="3216"/>
              <a:chExt cx="1440" cy="0"/>
            </a:xfrm>
          </p:grpSpPr>
          <p:sp>
            <p:nvSpPr>
              <p:cNvPr id="20" name="直接连接符 99339"/>
              <p:cNvSpPr>
                <a:spLocks noChangeShapeType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2784" y="4009"/>
                <a:ext cx="14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  <p:sp>
            <p:nvSpPr>
              <p:cNvPr id="21" name="直接连接符 99340"/>
              <p:cNvSpPr>
                <a:spLocks noChangeShapeType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3408" y="4009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</p:grpSp>
        <p:grpSp>
          <p:nvGrpSpPr>
            <p:cNvPr id="25625" name="组合 99341"/>
            <p:cNvGrpSpPr/>
            <p:nvPr>
              <p:custDataLst>
                <p:tags r:id="rId25"/>
              </p:custDataLst>
            </p:nvPr>
          </p:nvGrpSpPr>
          <p:grpSpPr>
            <a:xfrm>
              <a:off x="2784" y="3504"/>
              <a:ext cx="1440" cy="0"/>
              <a:chOff x="2784" y="3216"/>
              <a:chExt cx="1440" cy="0"/>
            </a:xfrm>
          </p:grpSpPr>
          <p:sp>
            <p:nvSpPr>
              <p:cNvPr id="18" name="直接连接符 99342"/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2784" y="3215"/>
                <a:ext cx="14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  <p:sp>
            <p:nvSpPr>
              <p:cNvPr id="19" name="直接连接符 99343"/>
              <p:cNvSpPr>
                <a:spLocks noChangeShapeType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3408" y="3215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</p:grpSp>
        <p:grpSp>
          <p:nvGrpSpPr>
            <p:cNvPr id="25626" name="组合 99344"/>
            <p:cNvGrpSpPr/>
            <p:nvPr>
              <p:custDataLst>
                <p:tags r:id="rId26"/>
              </p:custDataLst>
            </p:nvPr>
          </p:nvGrpSpPr>
          <p:grpSpPr>
            <a:xfrm>
              <a:off x="2784" y="3648"/>
              <a:ext cx="1440" cy="0"/>
              <a:chOff x="2784" y="3216"/>
              <a:chExt cx="1440" cy="0"/>
            </a:xfrm>
          </p:grpSpPr>
          <p:sp>
            <p:nvSpPr>
              <p:cNvPr id="16" name="直接连接符 99345"/>
              <p:cNvSpPr>
                <a:spLocks noChangeShapeType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2784" y="4010"/>
                <a:ext cx="14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  <p:sp>
            <p:nvSpPr>
              <p:cNvPr id="17" name="直接连接符 99346"/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3408" y="4010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</p:grpSp>
        <p:grpSp>
          <p:nvGrpSpPr>
            <p:cNvPr id="25627" name="组合 99347"/>
            <p:cNvGrpSpPr/>
            <p:nvPr>
              <p:custDataLst>
                <p:tags r:id="rId27"/>
              </p:custDataLst>
            </p:nvPr>
          </p:nvGrpSpPr>
          <p:grpSpPr>
            <a:xfrm>
              <a:off x="2784" y="3792"/>
              <a:ext cx="1440" cy="0"/>
              <a:chOff x="2784" y="3216"/>
              <a:chExt cx="1440" cy="0"/>
            </a:xfrm>
          </p:grpSpPr>
          <p:sp>
            <p:nvSpPr>
              <p:cNvPr id="14" name="直接连接符 99348"/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  <p:sp>
            <p:nvSpPr>
              <p:cNvPr id="15" name="直接连接符 99349"/>
              <p:cNvSpPr>
                <a:spLocks noChangeShapeType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3408" y="321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/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Helvetica"/>
                  <a:ea typeface="+mn-ea"/>
                  <a:cs typeface="Helvetica"/>
                  <a:sym typeface="Helvetica"/>
                </a:endParaRPr>
              </a:p>
            </p:txBody>
          </p:sp>
        </p:grpSp>
      </p:grpSp>
      <p:sp>
        <p:nvSpPr>
          <p:cNvPr id="24" name="矩形 23"/>
          <p:cNvSpPr/>
          <p:nvPr>
            <p:custDataLst>
              <p:tags r:id="rId4"/>
            </p:custDataLst>
          </p:nvPr>
        </p:nvSpPr>
        <p:spPr>
          <a:xfrm>
            <a:off x="2351088" y="4211638"/>
            <a:ext cx="2714625" cy="5984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平行光线：太阳光</a:t>
            </a:r>
          </a:p>
        </p:txBody>
      </p:sp>
      <p:grpSp>
        <p:nvGrpSpPr>
          <p:cNvPr id="65" name="组合 64"/>
          <p:cNvGrpSpPr/>
          <p:nvPr>
            <p:custDataLst>
              <p:tags r:id="rId5"/>
            </p:custDataLst>
          </p:nvPr>
        </p:nvGrpSpPr>
        <p:grpSpPr>
          <a:xfrm>
            <a:off x="6354763" y="2641600"/>
            <a:ext cx="2281237" cy="1739900"/>
            <a:chOff x="1939862" y="1493180"/>
            <a:chExt cx="2441665" cy="1914654"/>
          </a:xfrm>
        </p:grpSpPr>
        <p:grpSp>
          <p:nvGrpSpPr>
            <p:cNvPr id="25609" name="组合 38"/>
            <p:cNvGrpSpPr/>
            <p:nvPr>
              <p:custDataLst>
                <p:tags r:id="rId9"/>
              </p:custDataLst>
            </p:nvPr>
          </p:nvGrpSpPr>
          <p:grpSpPr>
            <a:xfrm>
              <a:off x="1939862" y="1493180"/>
              <a:ext cx="2441665" cy="1914654"/>
              <a:chOff x="1939862" y="1493180"/>
              <a:chExt cx="2441665" cy="1914654"/>
            </a:xfrm>
          </p:grpSpPr>
          <p:cxnSp>
            <p:nvCxnSpPr>
              <p:cNvPr id="4" name="直接连接符 3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3176837" y="1493180"/>
                <a:ext cx="57771" cy="191465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>
                <p:custDataLst>
                  <p:tags r:id="rId20"/>
                </p:custDataLst>
              </p:nvPr>
            </p:nvCxnSpPr>
            <p:spPr>
              <a:xfrm>
                <a:off x="1939862" y="2399846"/>
                <a:ext cx="244166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2417320" y="1720283"/>
                <a:ext cx="1493545" cy="130322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2453003" y="1711549"/>
                <a:ext cx="1476553" cy="143948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椭圆 1"/>
            <p:cNvSpPr/>
            <p:nvPr>
              <p:custDataLst>
                <p:tags r:id="rId10"/>
              </p:custDataLst>
            </p:nvPr>
          </p:nvSpPr>
          <p:spPr>
            <a:xfrm>
              <a:off x="3161544" y="2350932"/>
              <a:ext cx="90055" cy="99575"/>
            </a:xfrm>
            <a:prstGeom prst="ellipse">
              <a:avLst/>
            </a:prstGeom>
            <a:solidFill>
              <a:srgbClr val="F44236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cxnSp>
          <p:nvCxnSpPr>
            <p:cNvPr id="46" name="直接箭头连接符 45"/>
            <p:cNvCxnSpPr/>
            <p:nvPr>
              <p:custDataLst>
                <p:tags r:id="rId11"/>
              </p:custDataLst>
            </p:nvPr>
          </p:nvCxnSpPr>
          <p:spPr>
            <a:xfrm flipH="1">
              <a:off x="3176837" y="2932664"/>
              <a:ext cx="0" cy="9084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>
              <p:custDataLst>
                <p:tags r:id="rId12"/>
              </p:custDataLst>
            </p:nvPr>
          </p:nvCxnSpPr>
          <p:spPr>
            <a:xfrm>
              <a:off x="3528558" y="2686345"/>
              <a:ext cx="90055" cy="6463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>
              <p:custDataLst>
                <p:tags r:id="rId13"/>
              </p:custDataLst>
            </p:nvPr>
          </p:nvCxnSpPr>
          <p:spPr>
            <a:xfrm>
              <a:off x="3599922" y="2399846"/>
              <a:ext cx="18520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>
              <p:custDataLst>
                <p:tags r:id="rId14"/>
              </p:custDataLst>
            </p:nvPr>
          </p:nvCxnSpPr>
          <p:spPr>
            <a:xfrm flipV="1">
              <a:off x="3599922" y="1947386"/>
              <a:ext cx="78160" cy="8734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>
              <p:custDataLst>
                <p:tags r:id="rId15"/>
              </p:custDataLst>
            </p:nvPr>
          </p:nvCxnSpPr>
          <p:spPr>
            <a:xfrm flipH="1" flipV="1">
              <a:off x="3219315" y="1790161"/>
              <a:ext cx="0" cy="1310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>
              <p:custDataLst>
                <p:tags r:id="rId16"/>
              </p:custDataLst>
            </p:nvPr>
          </p:nvCxnSpPr>
          <p:spPr>
            <a:xfrm flipH="1" flipV="1">
              <a:off x="2758848" y="2032987"/>
              <a:ext cx="95152" cy="856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/>
            <p:nvPr>
              <p:custDataLst>
                <p:tags r:id="rId17"/>
              </p:custDataLst>
            </p:nvPr>
          </p:nvCxnSpPr>
          <p:spPr>
            <a:xfrm flipH="1">
              <a:off x="2626315" y="2399846"/>
              <a:ext cx="12573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>
              <p:custDataLst>
                <p:tags r:id="rId18"/>
              </p:custDataLst>
            </p:nvPr>
          </p:nvCxnSpPr>
          <p:spPr>
            <a:xfrm flipH="1">
              <a:off x="2804724" y="2721284"/>
              <a:ext cx="79860" cy="6987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06" name="矩形 6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6738" y="1174750"/>
            <a:ext cx="1023937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光线是带箭头的直线，箭头表示光的传播方向，且一般画在直线的中间位置，画光路图时，光线一定要用实线画出，且标上箭头。</a:t>
            </a:r>
          </a:p>
        </p:txBody>
      </p:sp>
      <p:sp>
        <p:nvSpPr>
          <p:cNvPr id="25607" name="文本框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6738" y="684213"/>
            <a:ext cx="1833562" cy="49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微软雅黑" pitchFamily="34" charset="-122"/>
                <a:ea typeface="微软雅黑" pitchFamily="34" charset="-122"/>
                <a:sym typeface="+mn-ea"/>
              </a:rPr>
              <a:t>光线的画法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8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296988"/>
            <a:ext cx="11199813" cy="2490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在物理学中，为了研究问题的方便，通过模型来揭示原型的形态、特征和本质的方法称之为模型法，光线就是一种模型。光线实际上是不存在的，是为了方便研究光的传播而引入的，用来表示光的传播路径和方向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光线是模型，不是实体，没有尺度。即使是再细的光束，也不能说是光线。</a:t>
            </a:r>
          </a:p>
        </p:txBody>
      </p:sp>
      <p:sp>
        <p:nvSpPr>
          <p:cNvPr id="26627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13375" y="476250"/>
            <a:ext cx="1262063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模型法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-9525" y="14288"/>
            <a:ext cx="1641475" cy="46355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拓展延伸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9218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5475" y="631825"/>
            <a:ext cx="10585450" cy="2490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通过对图片的观察，能识别光源，知道光源的大致分类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;</a:t>
            </a:r>
            <a:endParaRPr lang="zh-CN" altLang="zh-CN" sz="2600" b="1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通过观察光在空气中和水中传播的实验现象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掌握光在同种均匀介质中沿直线传播，能列举光的直线传播在生活中的应用；</a:t>
            </a:r>
          </a:p>
          <a:p>
            <a:pPr algn="just">
              <a:lnSpc>
                <a:spcPct val="15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记住光在真空中的传播速度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;</a:t>
            </a:r>
            <a:endParaRPr lang="zh-CN" altLang="zh-CN" sz="2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625475" y="3286125"/>
            <a:ext cx="7283450" cy="1328738"/>
          </a:xfrm>
          <a:prstGeom prst="roundRect">
            <a:avLst>
              <a:gd name="adj" fmla="val 9099"/>
            </a:avLst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重点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sym typeface="+mn-ea"/>
              </a:rPr>
              <a:t>光的直线传播；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难点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用光的直线传播来解释简单的光现象。</a:t>
            </a:r>
            <a:endParaRPr lang="zh-CN" altLang="en-US" sz="260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25400" y="14288"/>
            <a:ext cx="1550988" cy="42703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学习目标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7650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9638" y="603250"/>
            <a:ext cx="7243762" cy="3090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下列关于光线的说法 ，正确的是（           ）</a:t>
            </a:r>
            <a:endParaRPr lang="en-US" altLang="zh-CN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A. 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光线是真实存在的带箭头的直线</a:t>
            </a:r>
            <a:endParaRPr lang="en-US" altLang="zh-CN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B. 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激光笔发出的光是一条光线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C. 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光线是表示光的径迹和方向的模型</a:t>
            </a:r>
            <a:endParaRPr lang="en-US" altLang="zh-CN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D. 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光线可以用虚线表示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3875" y="3756025"/>
            <a:ext cx="11279188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解析：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光线可以形象地表示光的传播径迹和方向，但它实际上是不存在的；激光笔发出的是一束光，不是一条光线；在光路图中，光线只能用实线表示。</a:t>
            </a:r>
            <a:endParaRPr 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0" y="25400"/>
            <a:ext cx="1844675" cy="40322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  <a:r>
              <a:rPr lang="en-US" sz="2600" b="1">
                <a:solidFill>
                  <a:prstClr val="white"/>
                </a:solidFill>
                <a:sym typeface="+mn-ea"/>
              </a:rPr>
              <a:t>2</a:t>
            </a: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91263" y="630238"/>
            <a:ext cx="40322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8674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688" y="473075"/>
            <a:ext cx="5303837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与光沿直线传播有关的现象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5724525" y="2003425"/>
            <a:ext cx="4519613" cy="2652713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</a:rPr>
              <a:t>光沿直线传播，当光射到不透明物体上时，在物体的后面便会留下一片光射不到的区域，就形成了影子。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35188" y="2003425"/>
            <a:ext cx="2836862" cy="2652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圆角矩形 2"/>
          <p:cNvSpPr/>
          <p:nvPr>
            <p:custDataLst>
              <p:tags r:id="rId5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28678" name="文本框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0688" y="1123950"/>
            <a:ext cx="2659062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）影子的形成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9698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522288"/>
            <a:ext cx="3900488" cy="690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）日食和月食的形成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7413625" y="2012950"/>
            <a:ext cx="3781425" cy="32512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当月球运行到太阳和地球之间时，由于光沿直线传播，月球就挡住了部分射向地球的太阳光。</a:t>
            </a:r>
            <a:endParaRPr lang="zh-CN" altLang="en-US" sz="260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3340" y="1992630"/>
            <a:ext cx="5916295" cy="3293110"/>
          </a:xfrm>
          <a:prstGeom prst="roundRect">
            <a:avLst/>
          </a:prstGeom>
        </p:spPr>
      </p:pic>
      <p:sp>
        <p:nvSpPr>
          <p:cNvPr id="29701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5963" y="1147763"/>
            <a:ext cx="2163762" cy="690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①日食的形成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65150" y="1047750"/>
            <a:ext cx="10923588" cy="189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①如图所示，用一个带有小孔的板挡在光屏与烛焰之间，光屏上就会形成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烛焰倒立的像，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我们把这样的现象叫做小孔成像。如果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前后移动中间的板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，光屏上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像的大小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也会随之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发生变化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30722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DEA"/>
              </a:clrFrom>
              <a:clrTo>
                <a:srgbClr val="FFFDEA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43325" y="3043238"/>
            <a:ext cx="4705350" cy="24145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23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9888" y="617538"/>
            <a:ext cx="23288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）小孔成像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4525" y="3641725"/>
            <a:ext cx="10626725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这是由于光的直线传播，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来自烛焰上方的光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通过小孔后就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射到了光屏的下部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来自烛焰下方的光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通过小孔后就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射到了光屏的上部，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这样，光屏上就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出现了烛焰倒立的像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1747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3763" y="660400"/>
            <a:ext cx="68341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想一想：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为什么通过小孔成的像是倒立的呢？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748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78400" y="1689100"/>
            <a:ext cx="3203575" cy="18859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pic>
        <p:nvPicPr>
          <p:cNvPr id="31750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7620000" y="517525"/>
            <a:ext cx="819150" cy="8080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566738" y="809625"/>
            <a:ext cx="10764837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815975">
              <a:lnSpc>
                <a:spcPct val="150000"/>
              </a:lnSpc>
              <a:defRPr/>
            </a:pPr>
            <a:r>
              <a:rPr lang="zh-CN" altLang="en-US" sz="2600">
                <a:latin typeface="微软雅黑"/>
                <a:ea typeface="微软雅黑"/>
                <a:cs typeface="Helvetica"/>
                <a:sym typeface="Helvetica"/>
              </a:rPr>
              <a:t>②小孔成像的特点：</a:t>
            </a:r>
            <a:r>
              <a:rPr lang="zh-CN" altLang="en-US" sz="2600">
                <a:solidFill>
                  <a:prstClr val="black"/>
                </a:solidFill>
                <a:latin typeface="微软雅黑"/>
                <a:ea typeface="微软雅黑"/>
                <a:cs typeface="Helvetica"/>
                <a:sym typeface="Helvetica"/>
              </a:rPr>
              <a:t>成的是</a:t>
            </a:r>
            <a:r>
              <a:rPr lang="zh-CN" altLang="en-US" sz="2600">
                <a:solidFill>
                  <a:srgbClr val="FF0000"/>
                </a:solidFill>
                <a:latin typeface="微软雅黑"/>
                <a:ea typeface="微软雅黑"/>
                <a:cs typeface="Helvetica"/>
                <a:sym typeface="Helvetica"/>
              </a:rPr>
              <a:t>倒立的实像</a:t>
            </a:r>
            <a:r>
              <a:rPr lang="zh-CN" altLang="en-US" sz="2600">
                <a:latin typeface="微软雅黑"/>
                <a:ea typeface="微软雅黑"/>
                <a:cs typeface="Helvetica"/>
                <a:sym typeface="Helvetica"/>
              </a:rPr>
              <a:t>（左右也颠倒），像的形状由物体本身决定，与小孔的形状无关。</a:t>
            </a:r>
            <a:r>
              <a:rPr lang="zh-CN" altLang="en-US" sz="2600">
                <a:solidFill>
                  <a:prstClr val="black"/>
                </a:solidFill>
                <a:latin typeface="微软雅黑"/>
                <a:ea typeface="微软雅黑"/>
                <a:cs typeface="Helvetica"/>
                <a:sym typeface="Helvetica"/>
              </a:rPr>
              <a:t>像的大小跟物体到小孔的距离和光屏到小孔的距离有关。</a:t>
            </a:r>
            <a:endParaRPr lang="en-US" altLang="zh-CN" sz="2600">
              <a:solidFill>
                <a:prstClr val="black"/>
              </a:solidFill>
              <a:latin typeface="微软雅黑"/>
              <a:ea typeface="微软雅黑"/>
              <a:cs typeface="Helvetica"/>
              <a:sym typeface="Helvetic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latin typeface="Times New Roman" panose="02020603050405020304" pitchFamily="18" charset="0"/>
                <a:ea typeface="微软雅黑"/>
                <a:cs typeface="Helvetica"/>
                <a:sym typeface="Helvetica"/>
              </a:rPr>
              <a:t>③小孔成像现象说明</a:t>
            </a: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Helvetica"/>
                <a:sym typeface="Helvetica"/>
              </a:rPr>
              <a:t>光在均匀介质中是沿直线传播的。</a:t>
            </a: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60350" y="542925"/>
            <a:ext cx="11199813" cy="34147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1. </a:t>
            </a:r>
            <a:r>
              <a:rPr lang="zh-CN" altLang="en-US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小孔成像的条件：小孔必须足够小，但并不是越小越好，孔太小会影响像的亮度。</a:t>
            </a:r>
            <a:endParaRPr lang="en-US" altLang="zh-CN" sz="2400" kern="0">
              <a:solidFill>
                <a:sysClr val="windowText" lastClr="000000"/>
              </a:solidFill>
              <a:latin typeface="Times New Roman" panose="02020603050405020304" pitchFamily="18" charset="0"/>
              <a:ea typeface="微软雅黑"/>
              <a:cs typeface="Times New Roman" pitchFamily="18" charset="0"/>
              <a:sym typeface="Helvetic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2. </a:t>
            </a:r>
            <a:r>
              <a:rPr lang="zh-CN" altLang="en-US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小孔成像时，像的形状取决于物体的形状，与小孔的形状无关。</a:t>
            </a:r>
            <a:endParaRPr lang="en-US" altLang="zh-CN" sz="2400" kern="0">
              <a:solidFill>
                <a:sysClr val="windowText" lastClr="000000"/>
              </a:solidFill>
              <a:latin typeface="Times New Roman" panose="02020603050405020304" pitchFamily="18" charset="0"/>
              <a:ea typeface="微软雅黑"/>
              <a:cs typeface="Times New Roman" pitchFamily="18" charset="0"/>
              <a:sym typeface="Helvetic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3. 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小孔逐渐变大，光屏上的像会逐渐变模糊；当小孔增大到一定程度时，在光屏上只能看到与小孔形状相似的光斑。</a:t>
            </a: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4. 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像的大小跟物体到小孔的距离（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）和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小孔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到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光屏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的距离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（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）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有关。若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&gt;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，所成的像是缩小的；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若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，所成的像是等大的；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若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&gt;</a:t>
            </a:r>
            <a:r>
              <a:rPr lang="en-US" altLang="zh-CN" sz="2400" i="1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/>
                <a:cs typeface="Times New Roman" pitchFamily="18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cs typeface="Times New Roman" pitchFamily="18" charset="0"/>
              </a:rPr>
              <a:t>，所成的像是放大的。</a:t>
            </a:r>
            <a:endParaRPr lang="en-US" altLang="zh-CN" sz="2400">
              <a:latin typeface="Times New Roman" panose="02020603050405020304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-9525" y="14288"/>
            <a:ext cx="1641475" cy="46355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拓展延伸</a:t>
            </a: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5202238" y="4500563"/>
            <a:ext cx="4905375" cy="1336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15975">
              <a:lnSpc>
                <a:spcPct val="150000"/>
              </a:lnSpc>
              <a:defRPr/>
            </a:pPr>
            <a:r>
              <a:rPr lang="zh-CN" altLang="en-US" sz="2400">
                <a:solidFill>
                  <a:prstClr val="black"/>
                </a:solidFill>
              </a:rPr>
              <a:t>在树林里，地面上的一些</a:t>
            </a:r>
            <a:r>
              <a:rPr lang="zh-CN" altLang="en-US" sz="2400">
                <a:solidFill>
                  <a:srgbClr val="FF0000"/>
                </a:solidFill>
              </a:rPr>
              <a:t>圆形光斑</a:t>
            </a:r>
            <a:r>
              <a:rPr lang="zh-CN" altLang="en-US" sz="2400">
                <a:solidFill>
                  <a:prstClr val="black"/>
                </a:solidFill>
              </a:rPr>
              <a:t>就是</a:t>
            </a:r>
            <a:r>
              <a:rPr lang="zh-CN" altLang="en-US" sz="2400">
                <a:solidFill>
                  <a:srgbClr val="FF0000"/>
                </a:solidFill>
              </a:rPr>
              <a:t>太阳</a:t>
            </a:r>
            <a:r>
              <a:rPr lang="zh-CN" altLang="en-US" sz="2400">
                <a:solidFill>
                  <a:prstClr val="black"/>
                </a:solidFill>
              </a:rPr>
              <a:t>通过树叶间隙而成的</a:t>
            </a:r>
            <a:r>
              <a:rPr lang="zh-CN" altLang="en-US" sz="2400">
                <a:solidFill>
                  <a:srgbClr val="FF0000"/>
                </a:solidFill>
              </a:rPr>
              <a:t>像</a:t>
            </a:r>
            <a:r>
              <a:rPr lang="zh-CN" altLang="en-US" sz="2400">
                <a:solidFill>
                  <a:prstClr val="black"/>
                </a:solidFill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31950" y="4171315"/>
            <a:ext cx="3322955" cy="1995805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9888" y="1233488"/>
            <a:ext cx="11098212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2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2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）由于光沿直线传播，在开凿隧道时，工人们可以用激光束引导掘进机，使掘进机沿直线前进，保证隧道方向不出现偏差。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21325" y="1987550"/>
            <a:ext cx="2778125" cy="11874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34820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6725" y="682625"/>
            <a:ext cx="37353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b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600" b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光的直线传播的应用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6725" y="3470275"/>
            <a:ext cx="7672388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2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2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）射击瞄准：</a:t>
            </a:r>
            <a:r>
              <a:rPr lang="zh-CN" altLang="en-US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“三点一线”才能射得准，即枪上的缺口、准星和射击目标（瞄准点）要在一条直线上。</a:t>
            </a:r>
            <a:endParaRPr lang="en-US" altLang="zh-CN" sz="22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39430" y="3417570"/>
            <a:ext cx="2350135" cy="154940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9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66725" y="4967288"/>
            <a:ext cx="36893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）军训站队时以列排直</a:t>
            </a:r>
            <a:endParaRPr lang="zh-CN" altLang="en-US" sz="24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/>
          </a:blip>
          <a:stretch>
            <a:fillRect/>
          </a:stretch>
        </p:blipFill>
        <p:spPr bwMode="auto">
          <a:xfrm>
            <a:off x="4404360" y="4756785"/>
            <a:ext cx="1823085" cy="1708785"/>
          </a:xfrm>
          <a:prstGeom prst="roundRect">
            <a:avLst/>
          </a:prstGeom>
          <a:noFill/>
          <a:ln>
            <a:noFill/>
          </a:ln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5270500" y="3048000"/>
            <a:ext cx="5270500" cy="14573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15975">
              <a:lnSpc>
                <a:spcPct val="150000"/>
              </a:lnSpc>
              <a:defRPr/>
            </a:pPr>
            <a:r>
              <a:rPr lang="zh-CN" altLang="en-US" sz="2600">
                <a:solidFill>
                  <a:prstClr val="black"/>
                </a:solidFill>
              </a:rPr>
              <a:t>光是沿直线传播的，光传播的径迹和方向如图所示。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7075" y="1390650"/>
            <a:ext cx="1039336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仔细观察小孔成像的特点。从烛焰的不同位置发出的光穿过小孔后是怎样传播的？试着在图中画一画。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1613" y="3073400"/>
            <a:ext cx="3240087" cy="19081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35845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70300" y="603250"/>
            <a:ext cx="4972050" cy="690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想一想，做一做：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小孔成像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8625" y="658813"/>
            <a:ext cx="11147425" cy="189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 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北京时间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31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日晚，夜空上演了一场罕见的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“月亮盛宴”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超级蓝血月全食，月食现象说明光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______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 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选填“沿”或“不沿”）直线传播，也说明光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_______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（选填“ 能”或“不能”）在真空中传播。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690813"/>
            <a:ext cx="11225213" cy="189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因为光是沿直线传播的，当地球转到月球和太阳中间时，地球挡住了射向月球的太阳光，月球处在地球的影子里，就形成了月食现象；地球大气层之外的空间是真空，所以月食现象也说明光能在真空中传播。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0" y="25400"/>
            <a:ext cx="1844675" cy="40322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  <a:r>
              <a:rPr lang="en-US" sz="2600" b="1">
                <a:solidFill>
                  <a:prstClr val="white"/>
                </a:solidFill>
                <a:sym typeface="+mn-ea"/>
              </a:rPr>
              <a:t>3</a:t>
            </a: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49838" y="1376363"/>
            <a:ext cx="512762" cy="49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沿 </a:t>
            </a: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0263" y="1811338"/>
            <a:ext cx="609600" cy="690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627063"/>
            <a:ext cx="10939463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什么叫升华？升华是吸热还是放热？说一说常见的升华现象。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物质直接从固态变为气态叫升华。升华吸热。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升华现象：樟脑球变小、冰冻衣服干了。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什么叫凝华？凝华是吸热还是放热？说一说常见的凝华现象。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凝华：物质直接从气态变为固态叫凝华。凝华放热。  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凝华现象：霜的形成、窗玻璃上的冰花、雾凇的形成。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物质之间有六种物态变化过程，其中吸热的是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_________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、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_________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、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 ________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，放热的是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________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、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__________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、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 _________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。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04138" y="4359275"/>
            <a:ext cx="842962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熔化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72550" y="4346575"/>
            <a:ext cx="84296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汽化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17163" y="4356100"/>
            <a:ext cx="842962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升华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58988" y="4930775"/>
            <a:ext cx="8429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凝固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35338" y="4949825"/>
            <a:ext cx="842962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液化</a:t>
            </a: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78375" y="4957763"/>
            <a:ext cx="8445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凝华</a:t>
            </a:r>
          </a:p>
        </p:txBody>
      </p:sp>
      <p:sp>
        <p:nvSpPr>
          <p:cNvPr id="10" name="圆角矩形 9"/>
          <p:cNvSpPr/>
          <p:nvPr>
            <p:custDataLst>
              <p:tags r:id="rId8"/>
            </p:custDataLst>
          </p:nvPr>
        </p:nvSpPr>
        <p:spPr>
          <a:xfrm>
            <a:off x="25400" y="14288"/>
            <a:ext cx="1550988" cy="42703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知识回顾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3"/>
          <p:cNvGrpSpPr/>
          <p:nvPr>
            <p:custDataLst>
              <p:tags r:id="rId1"/>
            </p:custDataLst>
          </p:nvPr>
        </p:nvGrpSpPr>
        <p:grpSpPr>
          <a:xfrm>
            <a:off x="349250" y="436563"/>
            <a:ext cx="4576763" cy="784225"/>
            <a:chOff x="256491" y="617847"/>
            <a:chExt cx="4305032" cy="783590"/>
          </a:xfrm>
        </p:grpSpPr>
        <p:sp>
          <p:nvSpPr>
            <p:cNvPr id="37895" name="文本框 4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6491" y="617847"/>
              <a:ext cx="4305032" cy="7835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光的传播速度</a:t>
              </a:r>
            </a:p>
          </p:txBody>
        </p:sp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515299" y="866882"/>
              <a:ext cx="444988" cy="4631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</a:rPr>
                <a:t>3</a:t>
              </a:r>
            </a:p>
          </p:txBody>
        </p:sp>
      </p:grpSp>
      <p:sp>
        <p:nvSpPr>
          <p:cNvPr id="7" name="矩形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9888" y="2763838"/>
            <a:ext cx="40941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1. </a:t>
            </a:r>
            <a:r>
              <a:rPr lang="zh-CN" altLang="en-US" sz="2800" b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光在真空中的传播速度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2425" y="1293813"/>
            <a:ext cx="10918825" cy="1290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光在不同介质中传播的速度是不同的。光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在真空中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的传播速度最快，光在介质中的传播速度都小于真空中的传播速度。</a:t>
            </a: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475" y="3268663"/>
            <a:ext cx="7167563" cy="2490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在通常情况下，真空中的光速可以近似取为：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 pitchFamily="34" charset="0"/>
            </a:endParaRPr>
          </a:p>
          <a:p>
            <a:pPr defTabSz="815975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c=3×10</a:t>
            </a:r>
            <a:r>
              <a:rPr lang="en-US" altLang="zh-CN" sz="26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8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 m/s=3×10</a:t>
            </a:r>
            <a:r>
              <a:rPr lang="en-US" altLang="zh-CN" sz="26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5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 km/s</a:t>
            </a:r>
          </a:p>
          <a:p>
            <a:pPr defTabSz="815975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如果一个人以光速绕地球飞行，他用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1s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的时间约能绕地球转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7.5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圈。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35265" y="3268345"/>
            <a:ext cx="2579370" cy="277876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3" name="圆角矩形 2"/>
          <p:cNvSpPr/>
          <p:nvPr>
            <p:custDataLst>
              <p:tags r:id="rId6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30488" y="1763713"/>
          <a:ext cx="7091680" cy="2431245"/>
        </p:xfrm>
        <a:graphic>
          <a:graphicData uri="http://schemas.openxmlformats.org/drawingml/2006/table">
            <a:tbl>
              <a:tblPr/>
              <a:tblGrid>
                <a:gridCol w="2502535"/>
                <a:gridCol w="4589145"/>
              </a:tblGrid>
              <a:tr h="4991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</a:rPr>
                        <a:t>介质</a:t>
                      </a: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光     速</a:t>
                      </a: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89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</a:rPr>
                        <a:t>真空</a:t>
                      </a: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/>
                        <a:cs typeface="Times New Roman" pitchFamily="18" charset="0"/>
                      </a:endParaRP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9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</a:rPr>
                        <a:t>空气</a:t>
                      </a: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/>
                        <a:cs typeface="Times New Roman" pitchFamily="18" charset="0"/>
                      </a:endParaRP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</a:rPr>
                        <a:t>水</a:t>
                      </a: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/>
                        <a:cs typeface="Times New Roman" pitchFamily="18" charset="0"/>
                      </a:endParaRP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1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</a:rPr>
                        <a:t>玻璃</a:t>
                      </a: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/>
                        <a:cs typeface="Times New Roman" pitchFamily="18" charset="0"/>
                      </a:endParaRPr>
                    </a:p>
                  </a:txBody>
                  <a:tcPr marL="68411" marR="68411" marT="34205" marB="342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2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84963" y="2260600"/>
            <a:ext cx="1754187" cy="4905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3×10</a:t>
            </a:r>
            <a:r>
              <a:rPr lang="en-US" altLang="zh-CN" sz="2600" kern="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8</a:t>
            </a:r>
            <a:r>
              <a:rPr lang="en-US" altLang="zh-CN" sz="2600" ker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 m/s</a:t>
            </a:r>
          </a:p>
        </p:txBody>
      </p:sp>
      <p:sp>
        <p:nvSpPr>
          <p:cNvPr id="5" name="Rectangle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1550" y="2752725"/>
            <a:ext cx="3154363" cy="4905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Helvetica"/>
                <a:sym typeface="Helvetica"/>
              </a:rPr>
              <a:t>稍小于真空中的速度</a:t>
            </a:r>
          </a:p>
        </p:txBody>
      </p:sp>
      <p:sp>
        <p:nvSpPr>
          <p:cNvPr id="6" name="Rectangle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70613" y="3216275"/>
            <a:ext cx="2801937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约空气中的</a:t>
            </a:r>
            <a:r>
              <a:rPr lang="en-US" altLang="zh-CN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3/4</a:t>
            </a:r>
          </a:p>
        </p:txBody>
      </p:sp>
      <p:sp>
        <p:nvSpPr>
          <p:cNvPr id="7" name="Rectangle 2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61088" y="3703638"/>
            <a:ext cx="2801937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约空气中的</a:t>
            </a:r>
            <a:r>
              <a:rPr lang="en-US" altLang="zh-CN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2/3</a:t>
            </a:r>
          </a:p>
        </p:txBody>
      </p:sp>
      <p:sp>
        <p:nvSpPr>
          <p:cNvPr id="8" name="Text 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5963" y="704850"/>
            <a:ext cx="4806950" cy="5222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 b="1" kern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2. </a:t>
            </a:r>
            <a:r>
              <a:rPr kumimoji="1" lang="zh-CN" altLang="en-US" sz="2800" b="1" kern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光</a:t>
            </a:r>
            <a:r>
              <a:rPr kumimoji="1" lang="zh-CN" altLang="en-US" sz="2800" b="1" kern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在不同介质中的传播速度</a:t>
            </a:r>
          </a:p>
        </p:txBody>
      </p:sp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5625" y="665163"/>
            <a:ext cx="10683875" cy="1290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Helvetica" pitchFamily="34" charset="0"/>
              </a:rPr>
              <a:t>想一想：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Helvetica" pitchFamily="34" charset="0"/>
              </a:rPr>
              <a:t>电闪雷鸣，雷声和闪电是同时发生的，但是我们为什么总是先看到闪电，后听到雷声？</a:t>
            </a: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1082675" y="2495550"/>
            <a:ext cx="9631363" cy="15367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15975">
              <a:lnSpc>
                <a:spcPct val="150000"/>
              </a:lnSpc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这是因为光在空气中的速度约为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3×10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8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m/s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，而声音在空气中的速度为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340m/s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光速远大于声速，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所以我们总是先看到闪电，后听到雷声。</a:t>
            </a:r>
            <a:endParaRPr lang="zh-CN" altLang="en-US" sz="2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4200" y="1039813"/>
            <a:ext cx="1088231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光在一年时间里传播的距离叫做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光年，这个距离约等于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9.46×10</a:t>
            </a:r>
            <a:r>
              <a:rPr lang="en-US" altLang="zh-CN" sz="26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12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千米。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天文学上常用光年来计量天体之间的距离。所以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光年是长度单位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 pitchFamily="34" charset="0"/>
            </a:endParaRPr>
          </a:p>
        </p:txBody>
      </p:sp>
      <p:sp>
        <p:nvSpPr>
          <p:cNvPr id="40962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2138" y="388938"/>
            <a:ext cx="1249362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 光年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 pitchFamily="34" charset="0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92138" y="3111500"/>
          <a:ext cx="10511155" cy="3014548"/>
        </p:xfrm>
        <a:graphic>
          <a:graphicData uri="http://schemas.openxmlformats.org/drawingml/2006/table">
            <a:tbl>
              <a:tblPr/>
              <a:tblGrid>
                <a:gridCol w="4238625"/>
                <a:gridCol w="6272530"/>
              </a:tblGrid>
              <a:tr h="5575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声音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光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5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真空不传声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光在真空中传播最快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15℃</a:t>
                      </a: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的空气中声速为</a:t>
                      </a: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340m/s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空气中光速近似为</a:t>
                      </a: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3×10</a:t>
                      </a:r>
                      <a:r>
                        <a:rPr kumimoji="0" lang="en-US" altLang="zh-CN" sz="2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8</a:t>
                      </a: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/>
                          <a:cs typeface="Times New Roman" pitchFamily="18" charset="0"/>
                        </a:rPr>
                        <a:t>m/s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声音在空气中传播得最慢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光在空气中比在其它透明介质中传播得快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声音的传播需要介质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</a:rPr>
                        <a:t>光的传播不需要介质</a:t>
                      </a:r>
                    </a:p>
                  </a:txBody>
                  <a:tcPr marL="68411" marR="68411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2138" y="2422525"/>
            <a:ext cx="30273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4.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声和光的不同点</a:t>
            </a:r>
            <a:endParaRPr lang="zh-CN" altLang="en-US" sz="2800" b="1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8800" y="698500"/>
            <a:ext cx="10799763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光在真空中传播的速度是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__________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m/s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地球跟太阳的距离约为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1.5x10</a:t>
            </a:r>
            <a:r>
              <a:rPr lang="en-US" altLang="zh-CN" sz="2600" baseline="30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11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，那么太阳光从太阳传到地球需要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__________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600" baseline="-250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8800" y="2400300"/>
            <a:ext cx="10545763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解析：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真空中的光速是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3×10</a:t>
            </a:r>
            <a:r>
              <a:rPr lang="en-US" altLang="zh-CN" sz="26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m/s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，根据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可得光的传播时间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 1.5x10</a:t>
            </a:r>
            <a:r>
              <a:rPr lang="en-US" altLang="zh-CN" sz="26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11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m/3×10</a:t>
            </a:r>
            <a:r>
              <a:rPr lang="en-US" altLang="zh-CN" sz="26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m/s=500s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0" y="25400"/>
            <a:ext cx="1844675" cy="40322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  <a:r>
              <a:rPr lang="en-US" sz="2600" b="1">
                <a:solidFill>
                  <a:prstClr val="white"/>
                </a:solidFill>
                <a:sym typeface="+mn-ea"/>
              </a:rPr>
              <a:t>4</a:t>
            </a: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18000" y="893763"/>
            <a:ext cx="10302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×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10</a:t>
            </a:r>
            <a:r>
              <a:rPr lang="en-US" altLang="zh-CN" sz="2600" baseline="300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8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4963" y="1343025"/>
            <a:ext cx="760412" cy="690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 500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43010" name="矩形 2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38638" y="3046413"/>
            <a:ext cx="844550" cy="690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速度</a:t>
            </a:r>
          </a:p>
        </p:txBody>
      </p:sp>
      <p:grpSp>
        <p:nvGrpSpPr>
          <p:cNvPr id="43011" name="组合 34"/>
          <p:cNvGrpSpPr/>
          <p:nvPr>
            <p:custDataLst>
              <p:tags r:id="rId3"/>
            </p:custDataLst>
          </p:nvPr>
        </p:nvGrpSpPr>
        <p:grpSpPr>
          <a:xfrm>
            <a:off x="444500" y="955675"/>
            <a:ext cx="10845800" cy="3006725"/>
            <a:chOff x="966058" y="1364005"/>
            <a:chExt cx="10845165" cy="3005979"/>
          </a:xfrm>
        </p:grpSpPr>
        <p:cxnSp>
          <p:nvCxnSpPr>
            <p:cNvPr id="33" name="直接连接符 32"/>
            <p:cNvCxnSpPr/>
            <p:nvPr>
              <p:custDataLst>
                <p:tags r:id="rId5"/>
              </p:custDataLst>
            </p:nvPr>
          </p:nvCxnSpPr>
          <p:spPr>
            <a:xfrm>
              <a:off x="8733241" y="2981267"/>
              <a:ext cx="873074" cy="952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圆角矩形 2"/>
            <p:cNvSpPr/>
            <p:nvPr>
              <p:custDataLst>
                <p:tags r:id="rId6"/>
              </p:custDataLst>
            </p:nvPr>
          </p:nvSpPr>
          <p:spPr>
            <a:xfrm>
              <a:off x="966058" y="2732090"/>
              <a:ext cx="1266751" cy="606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光源</a:t>
              </a:r>
            </a:p>
          </p:txBody>
        </p:sp>
        <p:sp>
          <p:nvSpPr>
            <p:cNvPr id="7" name="圆角矩形 6"/>
            <p:cNvSpPr/>
            <p:nvPr>
              <p:custDataLst>
                <p:tags r:id="rId7"/>
              </p:custDataLst>
            </p:nvPr>
          </p:nvSpPr>
          <p:spPr>
            <a:xfrm>
              <a:off x="2701094" y="2732090"/>
              <a:ext cx="1668364" cy="606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光现象</a:t>
              </a:r>
            </a:p>
          </p:txBody>
        </p:sp>
        <p:sp>
          <p:nvSpPr>
            <p:cNvPr id="8" name="圆角矩形 7"/>
            <p:cNvSpPr/>
            <p:nvPr>
              <p:custDataLst>
                <p:tags r:id="rId8"/>
              </p:custDataLst>
            </p:nvPr>
          </p:nvSpPr>
          <p:spPr>
            <a:xfrm>
              <a:off x="9846013" y="2579728"/>
              <a:ext cx="1965210" cy="60468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日食、月食</a:t>
              </a:r>
            </a:p>
          </p:txBody>
        </p:sp>
        <p:sp>
          <p:nvSpPr>
            <p:cNvPr id="11" name="圆角矩形 10"/>
            <p:cNvSpPr/>
            <p:nvPr>
              <p:custDataLst>
                <p:tags r:id="rId9"/>
              </p:custDataLst>
            </p:nvPr>
          </p:nvSpPr>
          <p:spPr>
            <a:xfrm>
              <a:off x="9863475" y="1694123"/>
              <a:ext cx="1082612" cy="606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影子</a:t>
              </a:r>
            </a:p>
          </p:txBody>
        </p:sp>
        <p:sp>
          <p:nvSpPr>
            <p:cNvPr id="13" name="圆角矩形 12"/>
            <p:cNvSpPr/>
            <p:nvPr>
              <p:custDataLst>
                <p:tags r:id="rId10"/>
              </p:custDataLst>
            </p:nvPr>
          </p:nvSpPr>
          <p:spPr>
            <a:xfrm>
              <a:off x="5921943" y="1709994"/>
              <a:ext cx="1266751" cy="5427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光 线</a:t>
              </a:r>
            </a:p>
          </p:txBody>
        </p:sp>
        <p:sp>
          <p:nvSpPr>
            <p:cNvPr id="14" name="圆角矩形 13"/>
            <p:cNvSpPr/>
            <p:nvPr>
              <p:custDataLst>
                <p:tags r:id="rId11"/>
              </p:custDataLst>
            </p:nvPr>
          </p:nvSpPr>
          <p:spPr>
            <a:xfrm>
              <a:off x="5920356" y="2392450"/>
              <a:ext cx="2811297" cy="12220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光在同种均匀介质中沿直线传播</a:t>
              </a:r>
            </a:p>
          </p:txBody>
        </p:sp>
        <p:sp>
          <p:nvSpPr>
            <p:cNvPr id="15" name="圆角矩形 14"/>
            <p:cNvSpPr/>
            <p:nvPr>
              <p:custDataLst>
                <p:tags r:id="rId12"/>
              </p:custDataLst>
            </p:nvPr>
          </p:nvSpPr>
          <p:spPr>
            <a:xfrm>
              <a:off x="9846013" y="3651025"/>
              <a:ext cx="1889014" cy="606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小孔成像</a:t>
              </a:r>
            </a:p>
          </p:txBody>
        </p:sp>
        <p:sp>
          <p:nvSpPr>
            <p:cNvPr id="16" name="圆角矩形 15"/>
            <p:cNvSpPr/>
            <p:nvPr>
              <p:custDataLst>
                <p:tags r:id="rId13"/>
              </p:custDataLst>
            </p:nvPr>
          </p:nvSpPr>
          <p:spPr>
            <a:xfrm>
              <a:off x="5944167" y="3827194"/>
              <a:ext cx="1044514" cy="5427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prstClr val="black"/>
                  </a:solidFill>
                  <a:sym typeface="+mn-ea"/>
                </a:rPr>
                <a:t>光速</a:t>
              </a:r>
            </a:p>
          </p:txBody>
        </p:sp>
        <p:cxnSp>
          <p:nvCxnSpPr>
            <p:cNvPr id="22" name="直接连接符 21"/>
            <p:cNvCxnSpPr>
              <a:endCxn id="7" idx="1"/>
            </p:cNvCxnSpPr>
            <p:nvPr>
              <p:custDataLst>
                <p:tags r:id="rId14"/>
              </p:custDataLst>
            </p:nvPr>
          </p:nvCxnSpPr>
          <p:spPr>
            <a:xfrm>
              <a:off x="2232809" y="3035228"/>
              <a:ext cx="46828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023" name="组合 24"/>
            <p:cNvGrpSpPr/>
            <p:nvPr>
              <p:custDataLst>
                <p:tags r:id="rId15"/>
              </p:custDataLst>
            </p:nvPr>
          </p:nvGrpSpPr>
          <p:grpSpPr>
            <a:xfrm>
              <a:off x="4453160" y="1982627"/>
              <a:ext cx="1457677" cy="2115680"/>
              <a:chOff x="4453160" y="1982627"/>
              <a:chExt cx="1457677" cy="2115680"/>
            </a:xfrm>
          </p:grpSpPr>
          <p:sp>
            <p:nvSpPr>
              <p:cNvPr id="4" name="左大括号 3"/>
              <p:cNvSpPr/>
              <p:nvPr>
                <p:custDataLst>
                  <p:tags r:id="rId20"/>
                </p:custDataLst>
              </p:nvPr>
            </p:nvSpPr>
            <p:spPr>
              <a:xfrm>
                <a:off x="4453592" y="1982976"/>
                <a:ext cx="571467" cy="2115613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60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4739325" y="1982976"/>
                <a:ext cx="1171507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4739325" y="4089066"/>
                <a:ext cx="1171507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4739325" y="3035228"/>
                <a:ext cx="1171507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024" name="矩形 2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895047" y="1364005"/>
              <a:ext cx="1086929" cy="11309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建立模型</a:t>
              </a:r>
            </a:p>
          </p:txBody>
        </p:sp>
        <p:sp>
          <p:nvSpPr>
            <p:cNvPr id="43025" name="矩形 2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873338" y="2380165"/>
              <a:ext cx="843280" cy="6915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传播</a:t>
              </a:r>
            </a:p>
          </p:txBody>
        </p:sp>
        <p:sp>
          <p:nvSpPr>
            <p:cNvPr id="31" name="左大括号 30"/>
            <p:cNvSpPr/>
            <p:nvPr>
              <p:custDataLst>
                <p:tags r:id="rId18"/>
              </p:custDataLst>
            </p:nvPr>
          </p:nvSpPr>
          <p:spPr>
            <a:xfrm>
              <a:off x="9531706" y="1998847"/>
              <a:ext cx="314307" cy="1987057"/>
            </a:xfrm>
            <a:prstGeom prst="leftBrace">
              <a:avLst>
                <a:gd name="adj1" fmla="val 0"/>
                <a:gd name="adj2" fmla="val 50000"/>
              </a:avLst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600">
                <a:solidFill>
                  <a:prstClr val="black"/>
                </a:solidFill>
              </a:endParaRPr>
            </a:p>
          </p:txBody>
        </p:sp>
        <p:sp>
          <p:nvSpPr>
            <p:cNvPr id="43027" name="矩形 33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796451" y="2454831"/>
              <a:ext cx="843280" cy="491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现象</a:t>
              </a:r>
            </a:p>
          </p:txBody>
        </p:sp>
      </p:grp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课堂总结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3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44034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0875" y="646113"/>
            <a:ext cx="10531475" cy="1290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“井底之蛙”这个成语大家都很熟悉。请根据光的直线传播知识画图说明为什么“坐井观天，所见甚小”。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17035" y="2828290"/>
            <a:ext cx="3398520" cy="2526665"/>
          </a:xfrm>
          <a:prstGeom prst="roundRect">
            <a:avLst/>
          </a:prstGeom>
        </p:spPr>
      </p:pic>
      <p:sp>
        <p:nvSpPr>
          <p:cNvPr id="7" name="矩形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0738" y="2111375"/>
            <a:ext cx="8866187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答：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如图所示，“ 井底之蛙”只能看到阴影范围内的物体。</a:t>
            </a: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325438" y="714375"/>
            <a:ext cx="11288712" cy="1890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2.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（</a:t>
            </a:r>
            <a:r>
              <a:rPr lang="en-US" altLang="zh-CN" sz="2600" kern="0">
                <a:solidFill>
                  <a:srgbClr val="C00000"/>
                </a:solidFill>
                <a:latin typeface="Times New Roman" panose="02020603050405020304" pitchFamily="18" charset="0"/>
                <a:ea typeface="楷体" pitchFamily="49" charset="-122"/>
                <a:cs typeface="Times New Roman" pitchFamily="18" charset="0"/>
                <a:sym typeface="Helvetica"/>
              </a:rPr>
              <a:t>2019</a:t>
            </a:r>
            <a:r>
              <a:rPr lang="en-US" altLang="zh-CN" sz="22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Helvetica"/>
              </a:rPr>
              <a:t>·</a:t>
            </a:r>
            <a:r>
              <a:rPr lang="zh-CN" altLang="en-US" sz="26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Helvetica"/>
              </a:rPr>
              <a:t>宣威市校级模拟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）中考体育在进行女子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800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米跑时，计时员计时是看发令枪的烟雾准确还是听枪声准确，</a:t>
            </a:r>
            <a:r>
              <a:rPr lang="en-US" altLang="zh-CN" sz="2600" kern="0" baseline="-2500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______________________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准确。这是因为</a:t>
            </a:r>
            <a:r>
              <a:rPr lang="en-US" altLang="zh-CN" sz="2600" kern="0" baseline="-2500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_________________________________________________________________________________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缘故。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957888" y="1493838"/>
            <a:ext cx="2493962" cy="490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微软雅黑"/>
                <a:ea typeface="+mn-ea"/>
                <a:cs typeface="Helvetica"/>
                <a:sym typeface="Helvetica"/>
              </a:rPr>
              <a:t>看发令枪的烟雾</a:t>
            </a: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547688" y="2060575"/>
            <a:ext cx="8535987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微软雅黑"/>
                <a:ea typeface="+mn-ea"/>
                <a:cs typeface="Helvetica"/>
                <a:sym typeface="Helvetica"/>
              </a:rPr>
              <a:t>烟雾和枪声同时发生，但光在空气中的速度比声速快得多</a:t>
            </a:r>
            <a:endParaRPr lang="zh-CN" altLang="en-US" sz="2600" kern="0">
              <a:solidFill>
                <a:sysClr val="windowText" lastClr="000000"/>
              </a:solidFill>
              <a:latin typeface="微软雅黑"/>
              <a:ea typeface="+mn-ea"/>
              <a:cs typeface="Helvetica"/>
              <a:sym typeface="Helvetica"/>
            </a:endParaRPr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  <p:sp>
        <p:nvSpPr>
          <p:cNvPr id="7" name="TextBox 2"/>
          <p:cNvSpPr txBox="1"/>
          <p:nvPr>
            <p:custDataLst>
              <p:tags r:id="rId6"/>
            </p:custDataLst>
          </p:nvPr>
        </p:nvSpPr>
        <p:spPr>
          <a:xfrm>
            <a:off x="325438" y="2847975"/>
            <a:ext cx="10660062" cy="1890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3. 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下列物体中一定是光源的有</a:t>
            </a:r>
            <a:r>
              <a:rPr lang="en-US" altLang="zh-CN" sz="2600" kern="0" baseline="-2500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_________________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。（填序号）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Helvetica"/>
              </a:rPr>
              <a:t>①太阳       ②月亮        ③钻石       ④自行车的尾灯      ⑤蜡烛的火焰        ⑥正在发光的萤光虫        ⑦正在放电影的银幕</a:t>
            </a: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5102225" y="2986088"/>
            <a:ext cx="1173163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微软雅黑"/>
                <a:ea typeface="+mn-ea"/>
                <a:cs typeface="Helvetica"/>
                <a:sym typeface="Helvetica"/>
              </a:rPr>
              <a:t>①⑤⑥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800100" y="847725"/>
            <a:ext cx="10256838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4.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（</a:t>
            </a:r>
            <a:r>
              <a:rPr lang="en-US" altLang="zh-CN" sz="2600" kern="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2019</a:t>
            </a:r>
            <a:r>
              <a:rPr lang="zh-CN" altLang="en-US" sz="26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Helvetica"/>
              </a:rPr>
              <a:t>春</a:t>
            </a:r>
            <a:r>
              <a:rPr lang="en-US" altLang="zh-CN" sz="22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Helvetica"/>
              </a:rPr>
              <a:t>·</a:t>
            </a:r>
            <a:r>
              <a:rPr lang="zh-CN" altLang="en-US" sz="26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Helvetica"/>
              </a:rPr>
              <a:t>马山县校级月考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）下列物体不属于光源的是（　   　）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A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．太阳	</a:t>
            </a:r>
            <a:endParaRPr lang="en-US" altLang="zh-CN" sz="2600" kern="0">
              <a:solidFill>
                <a:sysClr val="windowText" lastClr="000000"/>
              </a:solidFill>
              <a:latin typeface="Times New Roman" panose="02020603050405020304" pitchFamily="18" charset="0"/>
              <a:ea typeface="微软雅黑"/>
              <a:cs typeface="Times New Roman" pitchFamily="18" charset="0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B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．月亮	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C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．点燃的火把	</a:t>
            </a:r>
            <a:endParaRPr lang="en-US" altLang="zh-CN" sz="2600" kern="0">
              <a:solidFill>
                <a:sysClr val="windowText" lastClr="000000"/>
              </a:solidFill>
              <a:latin typeface="Times New Roman" panose="02020603050405020304" pitchFamily="18" charset="0"/>
              <a:ea typeface="微软雅黑"/>
              <a:cs typeface="Times New Roman" pitchFamily="18" charset="0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D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．发光的小灯泡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609138" y="1039813"/>
            <a:ext cx="403225" cy="490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  <a:sym typeface="Helvetica"/>
              </a:rPr>
              <a:t>B</a:t>
            </a: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49154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6125" y="717550"/>
            <a:ext cx="10699750" cy="3090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5. 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如下短句或词语涉及到的知识与光的直线传播无关的是（          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A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．立竿见影                         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B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．一叶障目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C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．鱼翔浅底                         </a:t>
            </a:r>
            <a:endParaRPr lang="en-US" altLang="zh-CN" sz="2600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D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．三点对一线</a:t>
            </a:r>
          </a:p>
        </p:txBody>
      </p:sp>
      <p:sp>
        <p:nvSpPr>
          <p:cNvPr id="6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47238" y="900113"/>
            <a:ext cx="3079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 pitchFamily="34" charset="0"/>
              </a:rPr>
              <a:t>C</a:t>
            </a: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sp>
        <p:nvSpPr>
          <p:cNvPr id="11266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sp>
        <p:nvSpPr>
          <p:cNvPr id="6" name="TextBox 2"/>
          <p:cNvSpPr txBox="1"/>
          <p:nvPr>
            <p:custDataLst>
              <p:tags r:id="rId3"/>
            </p:custDataLst>
          </p:nvPr>
        </p:nvSpPr>
        <p:spPr>
          <a:xfrm>
            <a:off x="444500" y="630238"/>
            <a:ext cx="10753725" cy="1290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影子</a:t>
            </a:r>
            <a:r>
              <a:rPr lang="zh-CN" altLang="en-US" sz="2600" ker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在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我们在日常生活中经常能看到，同学们有没有想过影子形成的原因是什么呢？</a:t>
            </a: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5902325" y="2520950"/>
            <a:ext cx="4995863" cy="164623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Helvetica"/>
                <a:sym typeface="Helvetica"/>
              </a:rPr>
              <a:t>那么，你知道在同种均匀介质中，光的传播路径是怎样的吗？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312988" y="2106613"/>
            <a:ext cx="2655887" cy="29114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圆角矩形 12"/>
          <p:cNvSpPr/>
          <p:nvPr>
            <p:custDataLst>
              <p:tags r:id="rId6"/>
            </p:custDataLst>
          </p:nvPr>
        </p:nvSpPr>
        <p:spPr>
          <a:xfrm>
            <a:off x="6350" y="15875"/>
            <a:ext cx="1550988" cy="427038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新课引入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3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5120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595313"/>
            <a:ext cx="11141075" cy="189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．太阳发出的光，要经过大约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8min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才能到达地球。请你估算太阳到地球的距离。如果一辆赛车以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500km/h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的速度不停地跑，它要经过多长时间才能跑完这段路程？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4500" y="2571750"/>
            <a:ext cx="10968038" cy="182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5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解：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根据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的变形式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vt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得，太阳到地球的距离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25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5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</a:p>
          <a:p>
            <a:pPr algn="just">
              <a:lnSpc>
                <a:spcPct val="150000"/>
              </a:lnSpc>
            </a:pP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3×10</a:t>
            </a:r>
            <a:r>
              <a:rPr lang="en-US" altLang="zh-CN" sz="2500" baseline="30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 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m/s×8×60s=1.44×10</a:t>
            </a:r>
            <a:r>
              <a:rPr lang="en-US" altLang="zh-CN" sz="2500" baseline="30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11 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m=1.44× 10</a:t>
            </a:r>
            <a:r>
              <a:rPr lang="en-US" altLang="zh-CN" sz="2500" baseline="30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 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km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。根据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的变形式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得，这辆赛车跑完这段路程所需的时间 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5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25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25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 1.44×10</a:t>
            </a:r>
            <a:r>
              <a:rPr lang="en-US" altLang="zh-CN" sz="2500" baseline="30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 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km/500 km/h=2.88×10</a:t>
            </a:r>
            <a:r>
              <a:rPr lang="en-US" altLang="zh-CN" sz="2500" baseline="30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5</a:t>
            </a:r>
            <a:r>
              <a:rPr lang="en-US" altLang="zh-CN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h</a:t>
            </a:r>
            <a:r>
              <a:rPr lang="zh-CN" altLang="en-US" sz="25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-12700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  <p:pic>
        <p:nvPicPr>
          <p:cNvPr id="51203" name="New picture" hidden="1"/>
          <p:cNvPicPr/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366500" y="10439400"/>
            <a:ext cx="457200" cy="4572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263" y="4327525"/>
            <a:ext cx="10598150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）定义：像太阳、激光、水母等这些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自身能够发光的物体叫做光源。</a:t>
            </a:r>
          </a:p>
        </p:txBody>
      </p:sp>
      <p:grpSp>
        <p:nvGrpSpPr>
          <p:cNvPr id="12291" name="组合 4"/>
          <p:cNvGrpSpPr/>
          <p:nvPr>
            <p:custDataLst>
              <p:tags r:id="rId3"/>
            </p:custDataLst>
          </p:nvPr>
        </p:nvGrpSpPr>
        <p:grpSpPr>
          <a:xfrm>
            <a:off x="355600" y="482600"/>
            <a:ext cx="2770188" cy="784225"/>
            <a:chOff x="256491" y="589271"/>
            <a:chExt cx="2769870" cy="783590"/>
          </a:xfrm>
        </p:grpSpPr>
        <p:sp>
          <p:nvSpPr>
            <p:cNvPr id="12297" name="文本框 6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6491" y="589271"/>
              <a:ext cx="2769870" cy="7835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光源</a:t>
              </a:r>
            </a:p>
          </p:txBody>
        </p:sp>
        <p:sp>
          <p:nvSpPr>
            <p:cNvPr id="8" name="椭圆 7"/>
            <p:cNvSpPr/>
            <p:nvPr>
              <p:custDataLst>
                <p:tags r:id="rId10"/>
              </p:custDataLst>
            </p:nvPr>
          </p:nvSpPr>
          <p:spPr>
            <a:xfrm>
              <a:off x="1593013" y="841480"/>
              <a:ext cx="444449" cy="4631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</a:rPr>
                <a:t>1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707890" y="1539875"/>
            <a:ext cx="2811780" cy="1724025"/>
          </a:xfrm>
          <a:prstGeom prst="roundRect">
            <a:avLst/>
          </a:prstGeom>
        </p:spPr>
      </p:pic>
      <p:sp>
        <p:nvSpPr>
          <p:cNvPr id="15" name="矩形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2263" y="3590925"/>
            <a:ext cx="125095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光源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070215" y="1548130"/>
            <a:ext cx="2850515" cy="1724660"/>
          </a:xfrm>
          <a:prstGeom prst="round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73810" y="1539875"/>
            <a:ext cx="2875915" cy="1724660"/>
          </a:xfrm>
          <a:prstGeom prst="roundRect">
            <a:avLst/>
          </a:prstGeom>
        </p:spPr>
      </p:pic>
      <p:sp>
        <p:nvSpPr>
          <p:cNvPr id="3" name="圆角矩形 2"/>
          <p:cNvSpPr/>
          <p:nvPr>
            <p:custDataLst>
              <p:tags r:id="rId8"/>
            </p:custDataLst>
          </p:nvPr>
        </p:nvSpPr>
        <p:spPr>
          <a:xfrm>
            <a:off x="6350" y="15875"/>
            <a:ext cx="1550988" cy="427038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3314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5263" y="588963"/>
            <a:ext cx="311467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）光源的分类：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9913" y="1244600"/>
            <a:ext cx="10934700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①天然光源：太阳及其它恒星、水母、灯笼鱼、斧头鱼、萤火虫等。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8325" y="4473575"/>
            <a:ext cx="10428288" cy="690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②人造光源：篝火、点燃的蜡烛、手电筒、霓虹灯、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LED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灯等。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59815" y="2139950"/>
            <a:ext cx="2757805" cy="1578610"/>
          </a:xfrm>
          <a:prstGeom prst="round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431030" y="2114550"/>
            <a:ext cx="2892425" cy="1604010"/>
          </a:xfrm>
          <a:prstGeom prst="roundRect">
            <a:avLst/>
          </a:prstGeom>
        </p:spPr>
      </p:pic>
      <p:sp>
        <p:nvSpPr>
          <p:cNvPr id="3" name="矩形 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39200" y="3829050"/>
            <a:ext cx="1020763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萤火虫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65763" y="3829050"/>
            <a:ext cx="10223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斧头鱼</a:t>
            </a:r>
          </a:p>
        </p:txBody>
      </p:sp>
      <p:sp>
        <p:nvSpPr>
          <p:cNvPr id="17" name="矩形 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00225" y="3829050"/>
            <a:ext cx="1020763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灯笼鱼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870825" y="2114550"/>
            <a:ext cx="2711450" cy="1604010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11"/>
            </p:custDataLst>
          </p:nvPr>
        </p:nvSpPr>
        <p:spPr>
          <a:xfrm>
            <a:off x="6350" y="15875"/>
            <a:ext cx="1550988" cy="427038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738188" y="701675"/>
            <a:ext cx="8569325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月亮、镜子、钻石、金子是光源吗？</a:t>
            </a:r>
          </a:p>
        </p:txBody>
      </p:sp>
      <p:pic>
        <p:nvPicPr>
          <p:cNvPr id="7" name="图片 12301" descr="6411889_090055488366_2[1]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/>
          </a:blip>
          <a:srcRect l="14868" t="14639" r="14436" b="14790"/>
          <a:stretch>
            <a:fillRect/>
          </a:stretch>
        </p:blipFill>
        <p:spPr bwMode="auto">
          <a:xfrm>
            <a:off x="3802380" y="1723390"/>
            <a:ext cx="1863090" cy="1339215"/>
          </a:xfrm>
          <a:prstGeom prst="roundRect">
            <a:avLst/>
          </a:prstGeom>
          <a:noFill/>
          <a:ln>
            <a:noFill/>
          </a:ln>
          <a:extLst/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644255" y="1723390"/>
            <a:ext cx="2060575" cy="1355725"/>
          </a:xfrm>
          <a:prstGeom prst="round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/>
          </a:blip>
          <a:stretch>
            <a:fillRect/>
          </a:stretch>
        </p:blipFill>
        <p:spPr>
          <a:xfrm>
            <a:off x="1440180" y="1716405"/>
            <a:ext cx="2003425" cy="1336040"/>
          </a:xfrm>
          <a:prstGeom prst="round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615950" y="3340100"/>
            <a:ext cx="10563225" cy="12906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月亮、镜子、钻石、金子</a:t>
            </a: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自身不能发光，所以不属于光源。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我们却能看到它，因为</a:t>
            </a: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它能反射光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，光再进入我们的眼睛， 所以就看到了。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174740" y="1710055"/>
            <a:ext cx="2026920" cy="134874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3" name="圆角矩形 2"/>
          <p:cNvSpPr/>
          <p:nvPr>
            <p:custDataLst>
              <p:tags r:id="rId8"/>
            </p:custDataLst>
          </p:nvPr>
        </p:nvSpPr>
        <p:spPr>
          <a:xfrm>
            <a:off x="6350" y="15875"/>
            <a:ext cx="1550988" cy="427038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4950" y="425450"/>
            <a:ext cx="3713163" cy="690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）对光源的理解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787400" y="1130300"/>
            <a:ext cx="10599738" cy="3090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①</a:t>
            </a: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光源是指自身能够发光的物体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，如太阳、发光的电灯、点燃的蜡烛等都是光源。</a:t>
            </a: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②有些物体本身并不发光，但由于它们能够</a:t>
            </a: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反射太阳光或其它光源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发出的光，好像它们也在发光一样，这类物体并不是光源，如月亮、行星、正在放映电影的银幕等。</a:t>
            </a:r>
            <a:endParaRPr lang="en-US" altLang="zh-CN" sz="2600" ker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Helvetica"/>
              <a:sym typeface="Helvetica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5813" y="1527175"/>
            <a:ext cx="10398125" cy="130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判断物体是不是光源的关键是看物体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能否自身发光，不发光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  <a:sym typeface="+mn-ea"/>
              </a:rPr>
              <a:t>的物体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一定不是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  <a:sym typeface="+mn-ea"/>
              </a:rPr>
              <a:t>光源，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看起来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发光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  <a:sym typeface="+mn-ea"/>
              </a:rPr>
              <a:t>的物体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不一定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就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是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光源。</a:t>
            </a:r>
            <a:endParaRPr lang="en-US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6387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4525" y="627063"/>
            <a:ext cx="2316163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光源的判断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-3175" y="-1588"/>
            <a:ext cx="1550988" cy="425451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2763</Words>
  <Application>Microsoft Office PowerPoint</Application>
  <PresentationFormat>自定义</PresentationFormat>
  <Paragraphs>253</Paragraphs>
  <Slides>40</Slides>
  <Notes>3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1</cp:revision>
  <dcterms:created xsi:type="dcterms:W3CDTF">2019-05-20T10:58:00Z</dcterms:created>
  <dcterms:modified xsi:type="dcterms:W3CDTF">2020-10-26T02:38:11Z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